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17B3A-A778-48AE-8142-76812D61F31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9F413-3D27-4F50-A8AF-DA32E9118D3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30664-5C1A-4DB0-BBDA-4A29A612F88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C82BA-C76A-4E2B-920C-9ABDF66F15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1823E-CA81-460C-85D6-82C6BFBEEA9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41227-B8E7-49FA-923C-C0CF0A2E001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D5BF-5B37-4A4C-A277-BCEBAB57F47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54123-D222-4CA8-AD0F-E79C8DB04B7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2D6D2-DFE9-433F-9AA6-13F7109552C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1E310-E5D3-444F-9C2D-D1333ABD38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C746B-4450-4CEE-B2C2-46881590DE3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07E473-2261-4574-B9CA-2377856593D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RESTART 50+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CZ.1.04./3.3.05/96.00134</a:t>
            </a:r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613" y="2800617"/>
            <a:ext cx="6018212" cy="1323439"/>
          </a:xfrm>
          <a:solidFill>
            <a:srgbClr val="BF0000"/>
          </a:solidFill>
        </p:spPr>
        <p:txBody>
          <a:bodyPr lIns="234000">
            <a:spAutoFit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Projekt</a:t>
            </a:r>
            <a:br>
              <a:rPr lang="cs-CZ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RESTART 50+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581525"/>
            <a:ext cx="4284663" cy="858838"/>
          </a:xfrm>
        </p:spPr>
        <p:txBody>
          <a:bodyPr lIns="234000" tIns="0"/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4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Ing.Iveta</a:t>
            </a:r>
            <a:r>
              <a:rPr lang="cs-CZ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Kopcová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endParaRPr lang="cs-CZ" sz="1400" b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MAS </a:t>
            </a:r>
            <a:r>
              <a:rPr lang="cs-CZ" sz="14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Uničovsko</a:t>
            </a:r>
            <a:r>
              <a:rPr lang="cs-CZ" sz="14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o.p.s.</a:t>
            </a: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908175" y="5434013"/>
            <a:ext cx="56880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3400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200" i="1" dirty="0" smtClean="0">
                <a:latin typeface="Calibri" pitchFamily="34" charset="0"/>
              </a:rPr>
              <a:t>Informativní prezentace    (úvodní)                                                                     20.2.2013</a:t>
            </a:r>
            <a:endParaRPr lang="cs-CZ" sz="1200" i="1" dirty="0">
              <a:latin typeface="Calibri" pitchFamily="34" charset="0"/>
            </a:endParaRPr>
          </a:p>
        </p:txBody>
      </p:sp>
      <p:pic>
        <p:nvPicPr>
          <p:cNvPr id="2" name="Picture 2" descr="Q:\Dotace\OPLZZ\5.1\Publicita\Logo OPLZZ\oplzz_B_RG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556" y="1412079"/>
            <a:ext cx="161925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340768"/>
            <a:ext cx="2000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7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1268760"/>
            <a:ext cx="223224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8200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Základní informace o projektu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832"/>
            <a:ext cx="7342188" cy="4114800"/>
          </a:xfrm>
        </p:spPr>
        <p:txBody>
          <a:bodyPr/>
          <a:lstStyle/>
          <a:p>
            <a:pPr algn="ctr" eaLnBrk="1" hangingPunct="1">
              <a:spcBef>
                <a:spcPts val="60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Hlavní nositel projektu : MAS </a:t>
            </a:r>
            <a:r>
              <a:rPr lang="cs-CZ" sz="2000" b="1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Uničovsko</a:t>
            </a: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o.p.s.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endParaRPr lang="cs-CZ" sz="3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Financováno z Operačního programu Lidské zdroje a zaměstnanost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endParaRPr lang="cs-CZ" sz="3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000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Celkový rozpočet: 4.866.664 Kč</a:t>
            </a: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Rozpočet MAS: 4.866.664 Kč</a:t>
            </a:r>
          </a:p>
          <a:p>
            <a:pPr algn="ctr" eaLnBrk="1" hangingPunct="1">
              <a:spcBef>
                <a:spcPts val="600"/>
              </a:spcBef>
              <a:buNone/>
            </a:pPr>
            <a:endParaRPr lang="cs-CZ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ctr" eaLnBrk="1" hangingPunct="1">
              <a:spcBef>
                <a:spcPts val="600"/>
              </a:spcBef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Harmonogram realizace projektu: 15. 3. 2013 – 30.5. 2014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1476375" y="3501008"/>
            <a:ext cx="6119813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>
            <a:off x="1476375" y="4437112"/>
            <a:ext cx="6119813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  <p:cxnSp>
        <p:nvCxnSpPr>
          <p:cNvPr id="9" name="Přímá spojovací čára 8"/>
          <p:cNvCxnSpPr/>
          <p:nvPr/>
        </p:nvCxnSpPr>
        <p:spPr>
          <a:xfrm>
            <a:off x="1475656" y="5733256"/>
            <a:ext cx="6119813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Q:\Dotace\OPLZZ\5.1\Publicita\Lišty\esf_eu_oplzz_Červenápodpora_horizont_CMY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24944"/>
            <a:ext cx="3240360" cy="33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0"/>
            <a:ext cx="2000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8200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Cíle projektu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342188" cy="3826768"/>
          </a:xfrm>
        </p:spPr>
        <p:txBody>
          <a:bodyPr/>
          <a:lstStyle/>
          <a:p>
            <a:r>
              <a:rPr lang="cs-CZ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Integrace až 24 dlouhodobě nezaměstnaných osob ze skupiny 50+ s kumulovanými hendikepy </a:t>
            </a:r>
          </a:p>
          <a:p>
            <a:r>
              <a:rPr lang="cs-CZ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Psychosociální a pracovní poradenství </a:t>
            </a:r>
          </a:p>
          <a:p>
            <a:r>
              <a:rPr lang="cs-CZ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Realizace motivačních kurzů</a:t>
            </a:r>
          </a:p>
          <a:p>
            <a:r>
              <a:rPr lang="cs-CZ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Rekvalifikace na pracovní uplatnění </a:t>
            </a:r>
          </a:p>
          <a:p>
            <a:r>
              <a:rPr lang="cs-CZ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Vytvoření a zprostředkování až 18 pracovních míst u spolupracujících zaměstnavatelů a podpora účastníků projektu při hledání </a:t>
            </a:r>
            <a:r>
              <a:rPr lang="cs-CZ" sz="2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prac.uplatnění</a:t>
            </a:r>
            <a:endParaRPr lang="cs-CZ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  <p:cxnSp>
        <p:nvCxnSpPr>
          <p:cNvPr id="9" name="Přímá spojovací čára 8"/>
          <p:cNvCxnSpPr/>
          <p:nvPr/>
        </p:nvCxnSpPr>
        <p:spPr>
          <a:xfrm>
            <a:off x="1476523" y="5661248"/>
            <a:ext cx="6119813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0"/>
            <a:ext cx="2000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Rekvalifikace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34480"/>
            <a:ext cx="7342188" cy="4114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Rekvalifikace účastníků projektu: 	</a:t>
            </a:r>
          </a:p>
          <a:p>
            <a:pPr eaLnBrk="1" hangingPunct="1">
              <a:spcBef>
                <a:spcPts val="0"/>
              </a:spcBef>
              <a:buNone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spcBef>
                <a:spcPts val="0"/>
              </a:spcBef>
              <a:buAutoNum type="arabicParenR"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Údržbář obecního majetku -  cca 6 osob </a:t>
            </a:r>
          </a:p>
          <a:p>
            <a:pPr marL="457200" indent="-457200" eaLnBrk="1" hangingPunct="1">
              <a:spcBef>
                <a:spcPts val="0"/>
              </a:spcBef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 Údržba budov, drobné opravy inventáře, vedení správcovských knih, dohled nad půjčováním obecních zařízení, předávání apod.</a:t>
            </a:r>
          </a:p>
          <a:p>
            <a:pPr marL="457200" indent="-457200" eaLnBrk="1" hangingPunct="1">
              <a:spcBef>
                <a:spcPts val="0"/>
              </a:spcBef>
              <a:buNone/>
            </a:pPr>
            <a:endParaRPr 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 eaLnBrk="1" hangingPunct="1">
              <a:spcBef>
                <a:spcPts val="0"/>
              </a:spcBef>
              <a:buNone/>
            </a:pPr>
            <a:r>
              <a:rPr 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2)     Úpravy zahrad, veřejné zeleně a ploch  - cca 14 osob           Sečení zelených ploch, údržba parků, vzrostlých stromů, odklízení sněhu, údržba komunikací a chodníků apod.</a:t>
            </a:r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76375" y="4653136"/>
            <a:ext cx="6119813" cy="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  <p:pic>
        <p:nvPicPr>
          <p:cNvPr id="6" name="Obrázek 5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2000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8200"/>
            <a:ext cx="7772400" cy="935038"/>
          </a:xfrm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cs-CZ" sz="35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Podpora pracovních míst </a:t>
            </a:r>
          </a:p>
        </p:txBody>
      </p:sp>
      <p:pic>
        <p:nvPicPr>
          <p:cNvPr id="2051" name="Picture 3" descr="C:\Users\Uživatel\Desktop\ks mas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6632"/>
            <a:ext cx="504056" cy="187160"/>
          </a:xfrm>
          <a:prstGeom prst="rect">
            <a:avLst/>
          </a:prstGeom>
          <a:noFill/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834480"/>
            <a:ext cx="7342188" cy="447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cs-CZ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sz="18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Za </a:t>
            </a:r>
            <a:r>
              <a:rPr lang="cs-CZ" sz="1800" b="1" kern="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prac</a:t>
            </a:r>
            <a:r>
              <a:rPr lang="cs-CZ" sz="18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výkony účastníků projektu budou odpovědni zaměstnavatelé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Zaměstnavatel získá příspěvek na vytvoření pracovního místa ve výši 15.410 Kč/</a:t>
            </a:r>
            <a:r>
              <a:rPr kumimoji="0" lang="cs-CZ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měs</a:t>
            </a: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 (až 100% mzdových prostředků) formou dohody o poskytnutí příspěvku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cs-CZ" sz="1800" b="1" kern="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Pracovníci budou vybaveni oděvy (sada montérky, boty, rukavice), ostatní pomůcky poskytnou zaměstnavatelé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cs-CZ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Calibri" pitchFamily="34" charset="0"/>
                <a:cs typeface="Calibri" pitchFamily="34" charset="0"/>
              </a:rPr>
              <a:t>Pracovní místa budou zajištěna zejména u obcí a členů MAS po dobu 10 měsíců</a:t>
            </a: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cs-CZ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" name="Obrázek 4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2000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3987" y="2060848"/>
            <a:ext cx="4722069" cy="1446550"/>
          </a:xfrm>
          <a:solidFill>
            <a:srgbClr val="BF0000"/>
          </a:solidFill>
        </p:spPr>
        <p:txBody>
          <a:bodyPr wrap="square" lIns="234000">
            <a:spAutoFit/>
          </a:bodyPr>
          <a:lstStyle/>
          <a:p>
            <a:pPr algn="l"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Děkuji </a:t>
            </a:r>
            <a:br>
              <a:rPr lang="cs-CZ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	   za pozornost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4005263"/>
            <a:ext cx="5327650" cy="1439862"/>
          </a:xfrm>
        </p:spPr>
        <p:txBody>
          <a:bodyPr lIns="234000" tIns="0"/>
          <a:lstStyle/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2000" b="1" dirty="0" err="1" smtClean="0">
                <a:latin typeface="Calibri" pitchFamily="34" charset="0"/>
              </a:rPr>
              <a:t>Ing.Iveta</a:t>
            </a:r>
            <a:r>
              <a:rPr lang="cs-CZ" sz="2000" b="1" dirty="0" smtClean="0">
                <a:latin typeface="Calibri" pitchFamily="34" charset="0"/>
              </a:rPr>
              <a:t> Kopcová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endParaRPr lang="cs-CZ" sz="1050" dirty="0" smtClean="0">
              <a:latin typeface="Calibri" pitchFamily="34" charset="0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projektový manažer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RESTART 50+</a:t>
            </a: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mobil: 724 717 686</a:t>
            </a:r>
          </a:p>
          <a:p>
            <a:pPr algn="r" eaLnBrk="1" hangingPunct="1">
              <a:lnSpc>
                <a:spcPct val="120000"/>
              </a:lnSpc>
              <a:spcBef>
                <a:spcPct val="0"/>
              </a:spcBef>
            </a:pPr>
            <a:r>
              <a:rPr lang="cs-CZ" sz="1600" dirty="0" smtClean="0">
                <a:latin typeface="Calibri" pitchFamily="34" charset="0"/>
              </a:rPr>
              <a:t>e-mail – mas.</a:t>
            </a:r>
            <a:r>
              <a:rPr lang="cs-CZ" sz="1600" dirty="0" err="1" smtClean="0">
                <a:latin typeface="Calibri" pitchFamily="34" charset="0"/>
              </a:rPr>
              <a:t>unicovsko</a:t>
            </a:r>
            <a:r>
              <a:rPr lang="cs-CZ" sz="1600" dirty="0" smtClean="0">
                <a:latin typeface="Calibri" pitchFamily="34" charset="0"/>
              </a:rPr>
              <a:t>@email.</a:t>
            </a:r>
            <a:r>
              <a:rPr lang="cs-CZ" sz="1600" dirty="0" err="1" smtClean="0">
                <a:latin typeface="Calibri" pitchFamily="34" charset="0"/>
              </a:rPr>
              <a:t>cz</a:t>
            </a:r>
            <a:endParaRPr lang="cs-CZ" sz="1600" dirty="0" smtClean="0">
              <a:latin typeface="Calibri" pitchFamily="34" charset="0"/>
            </a:endParaRPr>
          </a:p>
        </p:txBody>
      </p:sp>
      <p:pic>
        <p:nvPicPr>
          <p:cNvPr id="5" name="Obrázek 4" descr="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2000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194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Výchozí návrh</vt:lpstr>
      <vt:lpstr>RESTART 50+</vt:lpstr>
      <vt:lpstr>Projekt RESTART 50+</vt:lpstr>
      <vt:lpstr>Základní informace o projektu</vt:lpstr>
      <vt:lpstr>Cíle projektu</vt:lpstr>
      <vt:lpstr>Rekvalifikace</vt:lpstr>
      <vt:lpstr>Podpora pracovních míst </vt:lpstr>
      <vt:lpstr>Děkuji     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Slavek Hamadak</dc:creator>
  <cp:lastModifiedBy>iveta</cp:lastModifiedBy>
  <cp:revision>3</cp:revision>
  <dcterms:created xsi:type="dcterms:W3CDTF">2009-07-08T09:35:56Z</dcterms:created>
  <dcterms:modified xsi:type="dcterms:W3CDTF">2013-04-05T08:38:06Z</dcterms:modified>
</cp:coreProperties>
</file>