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4" r:id="rId4"/>
    <p:sldId id="260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2- </a:t>
            </a: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podnikání na venkově a rozvoj venkovské turistiky</a:t>
            </a:r>
            <a:b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Článek </a:t>
            </a:r>
            <a:r>
              <a:rPr lang="cs-CZ" sz="2000" dirty="0">
                <a:solidFill>
                  <a:schemeClr val="bg1"/>
                </a:solidFill>
              </a:rPr>
              <a:t>19, odstavec 1., písmeno b) Podpora investic na založení nebo rozvoj nezemědělských činností</a:t>
            </a:r>
            <a:endParaRPr lang="cs-CZ" sz="2000" dirty="0">
              <a:solidFill>
                <a:schemeClr val="bg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IROP_CZ_RO_B_C RGB_mal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860257"/>
            <a:ext cx="46243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5040560"/>
          </a:xfrm>
        </p:spPr>
        <p:txBody>
          <a:bodyPr anchor="t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200" b="1" dirty="0"/>
              <a:t>investice do vybraných nezemědělských činností dle Klasifikace </a:t>
            </a:r>
            <a:r>
              <a:rPr lang="cs-CZ" sz="4200" b="1" dirty="0" smtClean="0"/>
              <a:t>ekonomických </a:t>
            </a:r>
            <a:r>
              <a:rPr lang="cs-CZ" sz="4200" b="1" dirty="0"/>
              <a:t>činností (CZ-NACE</a:t>
            </a:r>
            <a:r>
              <a:rPr lang="cs-CZ" sz="4200" b="1" dirty="0" smtClean="0"/>
              <a:t>):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/>
              <a:t>C </a:t>
            </a:r>
            <a:r>
              <a:rPr lang="cs-CZ" sz="3800" b="1" dirty="0" smtClean="0"/>
              <a:t>Zpracovatelský </a:t>
            </a:r>
            <a:r>
              <a:rPr lang="cs-CZ" sz="3800" b="1" dirty="0"/>
              <a:t>průmysl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G Velkoobchod </a:t>
            </a:r>
            <a:r>
              <a:rPr lang="cs-CZ" sz="3800" b="1" dirty="0"/>
              <a:t>a maloobchod; opravy a údržba motorových vozidel </a:t>
            </a:r>
            <a:endParaRPr lang="cs-CZ" sz="3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I Ubytování</a:t>
            </a:r>
            <a:r>
              <a:rPr lang="cs-CZ" sz="3800" dirty="0"/>
              <a:t>, stravování a </a:t>
            </a:r>
            <a:r>
              <a:rPr lang="cs-CZ" sz="3800" dirty="0" smtClean="0"/>
              <a:t>pohostinství 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J Informační </a:t>
            </a:r>
            <a:r>
              <a:rPr lang="cs-CZ" sz="3800" dirty="0"/>
              <a:t>a komunikační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M Profesní</a:t>
            </a:r>
            <a:r>
              <a:rPr lang="cs-CZ" sz="3800" dirty="0"/>
              <a:t>, vědecké a technické činnosti </a:t>
            </a:r>
            <a:endParaRPr lang="cs-CZ" sz="3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79 </a:t>
            </a:r>
            <a:r>
              <a:rPr lang="cs-CZ" sz="3800" dirty="0" smtClean="0"/>
              <a:t>Činnosti </a:t>
            </a:r>
            <a:r>
              <a:rPr lang="cs-CZ" sz="3800" dirty="0"/>
              <a:t>cestovních kanceláří a agentur a ostatní rezervační </a:t>
            </a:r>
            <a:r>
              <a:rPr lang="cs-CZ" sz="3800" dirty="0" smtClean="0"/>
              <a:t>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81 </a:t>
            </a:r>
            <a:r>
              <a:rPr lang="cs-CZ" sz="3800" dirty="0" smtClean="0"/>
              <a:t>Činnosti </a:t>
            </a:r>
            <a:r>
              <a:rPr lang="cs-CZ" sz="3800" dirty="0"/>
              <a:t>související se stavbami a úpravou </a:t>
            </a:r>
            <a:r>
              <a:rPr lang="cs-CZ" sz="3800" dirty="0" smtClean="0"/>
              <a:t>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82.1 </a:t>
            </a:r>
            <a:r>
              <a:rPr lang="cs-CZ" sz="3800" dirty="0" smtClean="0"/>
              <a:t>Administrativní </a:t>
            </a:r>
            <a:r>
              <a:rPr lang="cs-CZ" sz="3800" dirty="0"/>
              <a:t>a kancelářské </a:t>
            </a:r>
            <a:r>
              <a:rPr lang="cs-CZ" sz="3800" dirty="0" smtClean="0"/>
              <a:t>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82.3 </a:t>
            </a:r>
            <a:r>
              <a:rPr lang="cs-CZ" sz="3800" dirty="0" smtClean="0"/>
              <a:t>Pořádání </a:t>
            </a:r>
            <a:r>
              <a:rPr lang="cs-CZ" sz="3800" dirty="0"/>
              <a:t>konferencí a hospodářských </a:t>
            </a:r>
            <a:r>
              <a:rPr lang="cs-CZ" sz="3800" dirty="0" smtClean="0"/>
              <a:t>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N </a:t>
            </a:r>
            <a:r>
              <a:rPr lang="cs-CZ" sz="3800" dirty="0"/>
              <a:t>82.92 </a:t>
            </a:r>
            <a:r>
              <a:rPr lang="cs-CZ" sz="3800" dirty="0" smtClean="0"/>
              <a:t>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P </a:t>
            </a:r>
            <a:r>
              <a:rPr lang="cs-CZ" sz="3800" dirty="0"/>
              <a:t>85.59 </a:t>
            </a:r>
            <a:r>
              <a:rPr lang="cs-CZ" sz="3800" dirty="0" smtClean="0"/>
              <a:t>Ostatní </a:t>
            </a:r>
            <a:r>
              <a:rPr lang="cs-CZ" sz="3800" dirty="0"/>
              <a:t>vzdělávání j. n</a:t>
            </a:r>
            <a:r>
              <a:rPr lang="cs-CZ" sz="38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dirty="0" smtClean="0"/>
              <a:t>R </a:t>
            </a:r>
            <a:r>
              <a:rPr lang="cs-CZ" sz="3800" dirty="0"/>
              <a:t>93 </a:t>
            </a:r>
            <a:r>
              <a:rPr lang="cs-CZ" sz="3800" dirty="0" smtClean="0"/>
              <a:t>Sportovní</a:t>
            </a:r>
            <a:r>
              <a:rPr lang="cs-CZ" sz="3800" dirty="0"/>
              <a:t>, zábavní a rekreační </a:t>
            </a:r>
            <a:r>
              <a:rPr lang="cs-CZ" sz="3800" dirty="0" smtClean="0"/>
              <a:t>činnosti </a:t>
            </a:r>
            <a:r>
              <a:rPr lang="cs-CZ" sz="3800" dirty="0"/>
              <a:t> </a:t>
            </a:r>
            <a:r>
              <a:rPr lang="cs-CZ" sz="3800" dirty="0" smtClean="0"/>
              <a:t>- pouze </a:t>
            </a:r>
            <a:r>
              <a:rPr lang="cs-CZ" sz="3800" dirty="0"/>
              <a:t>ve vazbě na venkovskou turistiku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95 </a:t>
            </a:r>
            <a:r>
              <a:rPr lang="cs-CZ" sz="3800" b="1" dirty="0" smtClean="0"/>
              <a:t>Opravy </a:t>
            </a:r>
            <a:r>
              <a:rPr lang="cs-CZ" sz="3800" b="1" dirty="0"/>
              <a:t>počítačů a výrobků pro osobní potřebu a převážně pro </a:t>
            </a:r>
            <a:r>
              <a:rPr lang="cs-CZ" sz="3800" b="1" dirty="0" smtClean="0"/>
              <a:t>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3800" b="1" dirty="0" smtClean="0"/>
              <a:t>S </a:t>
            </a:r>
            <a:r>
              <a:rPr lang="cs-CZ" sz="3800" b="1" dirty="0"/>
              <a:t>96 </a:t>
            </a:r>
            <a:r>
              <a:rPr lang="cs-CZ" sz="3800" b="1" dirty="0" smtClean="0"/>
              <a:t>Poskytování </a:t>
            </a:r>
            <a:r>
              <a:rPr lang="cs-CZ" sz="3800" b="1" dirty="0"/>
              <a:t>ostatních osobních </a:t>
            </a:r>
            <a:r>
              <a:rPr lang="cs-CZ" sz="3800" b="1" dirty="0" smtClean="0"/>
              <a:t>služeb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Oprávnění žadatelé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Podnikatelské subjekty (FO a PO) - </a:t>
            </a:r>
            <a:r>
              <a:rPr lang="cs-CZ" dirty="0" err="1"/>
              <a:t>mikropodniky</a:t>
            </a:r>
            <a:r>
              <a:rPr lang="cs-CZ" dirty="0"/>
              <a:t> a malé podniky ve venkovských oblastech, jakož i zemědělci </a:t>
            </a:r>
          </a:p>
        </p:txBody>
      </p:sp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2413338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 smtClean="0"/>
              <a:t>35 </a:t>
            </a:r>
            <a:r>
              <a:rPr lang="cs-CZ" sz="2600" dirty="0"/>
              <a:t>% pro střední 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 smtClean="0"/>
              <a:t>45 </a:t>
            </a:r>
            <a:r>
              <a:rPr lang="cs-CZ" sz="2600" dirty="0"/>
              <a:t>% pro malé podniky </a:t>
            </a:r>
            <a:endParaRPr lang="cs-CZ" sz="2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</a:t>
            </a:r>
            <a:r>
              <a:rPr lang="cs-CZ" sz="2400" dirty="0" smtClean="0"/>
              <a:t>dvou režimech - si </a:t>
            </a:r>
            <a:r>
              <a:rPr lang="cs-CZ" sz="2400" dirty="0"/>
              <a:t>žadatel může zvolit: 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dirty="0"/>
              <a:t>blokové </a:t>
            </a:r>
            <a:r>
              <a:rPr lang="cs-CZ" sz="2400" dirty="0" smtClean="0"/>
              <a:t>výjimky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Režim </a:t>
            </a:r>
            <a:r>
              <a:rPr lang="cs-CZ" sz="2400" i="1" dirty="0"/>
              <a:t>de </a:t>
            </a:r>
            <a:r>
              <a:rPr lang="cs-CZ" sz="2400" i="1" dirty="0" err="1"/>
              <a:t>minimis</a:t>
            </a:r>
            <a:r>
              <a:rPr lang="cs-CZ" sz="2400" i="1" dirty="0"/>
              <a:t> </a:t>
            </a: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nemůže žádat žadatel, který v posledních dvou letech před podáním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 ukončil stejnou nebo podobnou činnost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Dotaci </a:t>
            </a:r>
            <a:r>
              <a:rPr lang="cs-CZ" dirty="0"/>
              <a:t>nelze poskytnout na: nákup zemědělských a lesnických strojů (tj. strojů označených kategorií </a:t>
            </a:r>
            <a:r>
              <a:rPr lang="cs-CZ" dirty="0" smtClean="0"/>
              <a:t>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Žadatel musí </a:t>
            </a:r>
            <a:r>
              <a:rPr lang="cs-CZ" dirty="0"/>
              <a:t>dodržet kategorii podniku (malý, střední), kterou deklaroval při podání </a:t>
            </a:r>
            <a:r>
              <a:rPr lang="cs-CZ" dirty="0" err="1" smtClean="0"/>
              <a:t>ŽoD</a:t>
            </a:r>
            <a:r>
              <a:rPr lang="cs-CZ" dirty="0" smtClean="0"/>
              <a:t> na </a:t>
            </a:r>
            <a:r>
              <a:rPr lang="cs-CZ" dirty="0"/>
              <a:t>MAS, i ke dni podpisu Dohody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ubytovací zařízení - kapacita </a:t>
            </a:r>
            <a:r>
              <a:rPr lang="cs-CZ" dirty="0"/>
              <a:t>nejméně 6 lůžek, maximálně však 40 lůžek.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Ubytování – pokud se </a:t>
            </a:r>
            <a:r>
              <a:rPr lang="cs-CZ" dirty="0"/>
              <a:t>vybírají místní poplatky z cestovního </a:t>
            </a:r>
            <a:r>
              <a:rPr lang="cs-CZ" dirty="0" smtClean="0"/>
              <a:t>ruchu, žadatel se </a:t>
            </a:r>
            <a:r>
              <a:rPr lang="cs-CZ" dirty="0"/>
              <a:t>přihlásí k poplatkové povinnosti u příslušné obce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1</a:t>
            </a:r>
            <a:r>
              <a:rPr lang="cs-CZ" sz="3600" b="1" dirty="0" smtClean="0"/>
              <a:t>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344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Wingdings 2</vt:lpstr>
      <vt:lpstr>Tok</vt:lpstr>
      <vt:lpstr>Fiche  2- Rozvoj podnikání na venkově a rozvoj venkovské turistiky  Článek 19, odstavec 1., písmeno b) Podpora investic na založení nebo rozvoj nezemědělských činností</vt:lpstr>
      <vt:lpstr>Oblasti podpory</vt:lpstr>
      <vt:lpstr>Oprávnění žadatelé</vt:lpstr>
      <vt:lpstr>Výše dotace</vt:lpstr>
      <vt:lpstr>Další podmínky</vt:lpstr>
      <vt:lpstr>Další podmínky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Iveta Kopcová</cp:lastModifiedBy>
  <cp:revision>25</cp:revision>
  <dcterms:created xsi:type="dcterms:W3CDTF">2017-03-10T13:18:29Z</dcterms:created>
  <dcterms:modified xsi:type="dcterms:W3CDTF">2018-01-22T07:26:18Z</dcterms:modified>
</cp:coreProperties>
</file>