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58" r:id="rId4"/>
    <p:sldId id="259" r:id="rId5"/>
    <p:sldId id="263" r:id="rId6"/>
    <p:sldId id="264" r:id="rId7"/>
    <p:sldId id="265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as.unicovsko@email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PROGRAM ROZVOJE VENKOVA – článek 20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SLUŽBY A OBNOVA VESNIC VE VENKOVSKÝCH OBLASTECH</a:t>
            </a:r>
          </a:p>
          <a:p>
            <a:pPr algn="ctr"/>
            <a:r>
              <a:rPr lang="cs-CZ" sz="2400" dirty="0">
                <a:solidFill>
                  <a:srgbClr val="FF0000"/>
                </a:solidFill>
              </a:rPr>
              <a:t>12.1.2022 Medlov  7. výzva MAS </a:t>
            </a:r>
            <a:r>
              <a:rPr lang="cs-CZ" sz="2400" dirty="0" err="1">
                <a:solidFill>
                  <a:srgbClr val="FF0000"/>
                </a:solidFill>
              </a:rPr>
              <a:t>Uničovsko</a:t>
            </a:r>
            <a:r>
              <a:rPr lang="cs-CZ" sz="2400" dirty="0">
                <a:solidFill>
                  <a:srgbClr val="FF0000"/>
                </a:solidFill>
              </a:rPr>
              <a:t>          </a:t>
            </a:r>
          </a:p>
        </p:txBody>
      </p:sp>
      <p:pic>
        <p:nvPicPr>
          <p:cNvPr id="1028" name="Picture 4" descr="Zobrazit zdrojový obráz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025" y="6163349"/>
            <a:ext cx="2052471" cy="57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Zobrazit zdrojový obrázek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33" r="2967" b="25504"/>
          <a:stretch/>
        </p:blipFill>
        <p:spPr bwMode="auto">
          <a:xfrm>
            <a:off x="946125" y="0"/>
            <a:ext cx="3184441" cy="86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Zobrazit zdrojový obráze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5" t="15319" r="5081" b="15853"/>
          <a:stretch>
            <a:fillRect/>
          </a:stretch>
        </p:blipFill>
        <p:spPr bwMode="auto">
          <a:xfrm>
            <a:off x="451948" y="6163349"/>
            <a:ext cx="3200077" cy="69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rogram rozvoje venkova ČR na období 2007 - 2013 (Venkov, eAGRI)">
            <a:extLst>
              <a:ext uri="{FF2B5EF4-FFF2-40B4-BE49-F238E27FC236}">
                <a16:creationId xmlns:a16="http://schemas.microsoft.com/office/drawing/2014/main" id="{00CFDFD3-3AA2-41AC-AC5A-D16B831533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075" y="17906"/>
            <a:ext cx="5235445" cy="2139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008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039496"/>
            <a:ext cx="9733992" cy="1304758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873829"/>
            <a:ext cx="8596668" cy="3167533"/>
          </a:xfrm>
        </p:spPr>
        <p:txBody>
          <a:bodyPr>
            <a:normAutofit/>
          </a:bodyPr>
          <a:lstStyle/>
          <a:p>
            <a:pPr algn="l"/>
            <a:r>
              <a:rPr lang="cs-CZ" b="1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MAS </a:t>
            </a:r>
            <a:r>
              <a:rPr lang="cs-CZ" b="1" i="0" dirty="0" err="1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Uničovsko</a:t>
            </a:r>
            <a:r>
              <a:rPr lang="cs-CZ" b="1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 o.p.s.</a:t>
            </a:r>
            <a:br>
              <a:rPr lang="cs-CZ" b="0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</a:br>
            <a:r>
              <a:rPr lang="cs-CZ" b="1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Kancelář:</a:t>
            </a:r>
            <a:r>
              <a:rPr lang="cs-CZ" b="0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 Medlov 300, 783 91 Uničov</a:t>
            </a:r>
            <a:br>
              <a:rPr lang="cs-CZ" b="0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</a:br>
            <a:endParaRPr lang="cs-CZ" b="0" i="0" dirty="0"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cs-CZ" b="1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Kontaktní osoba:</a:t>
            </a:r>
            <a:br>
              <a:rPr lang="cs-CZ" b="0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</a:br>
            <a:r>
              <a:rPr lang="cs-CZ" b="0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Ing. Iveta Kopcová</a:t>
            </a:r>
            <a:br>
              <a:rPr lang="cs-CZ" b="0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</a:br>
            <a:r>
              <a:rPr lang="cs-CZ" b="1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Mobil:</a:t>
            </a:r>
            <a:r>
              <a:rPr lang="cs-CZ" b="0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 +420 724 717 686</a:t>
            </a:r>
            <a:br>
              <a:rPr lang="cs-CZ" b="0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</a:br>
            <a:r>
              <a:rPr lang="cs-CZ" b="1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Email:</a:t>
            </a:r>
            <a:r>
              <a:rPr lang="cs-CZ" b="0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cs-CZ" b="0" i="0" u="none" strike="noStrike" dirty="0">
                <a:solidFill>
                  <a:schemeClr val="tx1"/>
                </a:solidFill>
                <a:effectLst/>
                <a:latin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mas.unicovsko@email.cz</a:t>
            </a:r>
            <a:br>
              <a:rPr lang="cs-CZ" b="0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</a:b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7" name="Picture 4" descr="Zobrazit zdrojový obrázek">
            <a:extLst>
              <a:ext uri="{FF2B5EF4-FFF2-40B4-BE49-F238E27FC236}">
                <a16:creationId xmlns:a16="http://schemas.microsoft.com/office/drawing/2014/main" id="{7BBF5AD1-27E7-4AA3-9155-94E0404D8F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025" y="6163349"/>
            <a:ext cx="2052471" cy="57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Zobrazit zdrojový obrázek">
            <a:extLst>
              <a:ext uri="{FF2B5EF4-FFF2-40B4-BE49-F238E27FC236}">
                <a16:creationId xmlns:a16="http://schemas.microsoft.com/office/drawing/2014/main" id="{9069CB5E-20F9-4CC9-BF6A-51A3A34A27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5" t="15319" r="5081" b="15853"/>
          <a:stretch>
            <a:fillRect/>
          </a:stretch>
        </p:blipFill>
        <p:spPr bwMode="auto">
          <a:xfrm>
            <a:off x="451948" y="6163349"/>
            <a:ext cx="3200077" cy="69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E149190A-4618-437A-BC7B-530304C4BC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6504" y="1907950"/>
            <a:ext cx="2971937" cy="96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823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Zobrazit zdrojový obráze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33" r="2967" b="25504"/>
          <a:stretch/>
        </p:blipFill>
        <p:spPr bwMode="auto">
          <a:xfrm>
            <a:off x="946125" y="0"/>
            <a:ext cx="3184441" cy="86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ástupný symbol pro obsah 2"/>
          <p:cNvSpPr txBox="1">
            <a:spLocks/>
          </p:cNvSpPr>
          <p:nvPr/>
        </p:nvSpPr>
        <p:spPr>
          <a:xfrm>
            <a:off x="677334" y="1597573"/>
            <a:ext cx="8596668" cy="40044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MAS </a:t>
            </a:r>
            <a:r>
              <a:rPr kumimoji="0" lang="cs-CZ" sz="1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Uničovsko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o.p.s. připravuje X. výzvu PRV zaměřenou mj. na podporu některých vybraných záměrů z článku 20 - Základní služby a obnova vesnic ve venkovských oblastech. Tento článek 20 schválilo Ministerstvo zemědělství dle nařízení Evropského parlamentu a Rady č. 1305/2013 ze dne 17. prosince 2013, o podpoře pro rozvoj venkova z Evropského zemědělského fondu pro rozvoj venkova (EZFRV) a o zrušení nařízení Rady (ES) č.1698/2005 č.1305/2013.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Zmíněná výzva se čtyřech vybraných oblastí: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a) Veřejná prostranství v obcích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b) Mateřské a základní školy</a:t>
            </a:r>
            <a:endParaRPr kumimoji="0" lang="cs-CZ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c) Vybrané kulturní památky</a:t>
            </a:r>
            <a:endParaRPr kumimoji="0" lang="cs-CZ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d) Kulturní a spolková zařízení včetně knihoven </a:t>
            </a:r>
            <a:endParaRPr kumimoji="0" lang="cs-CZ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endParaRPr kumimoji="0" lang="cs-CZ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4" descr="Zobrazit zdrojový obrázek">
            <a:extLst>
              <a:ext uri="{FF2B5EF4-FFF2-40B4-BE49-F238E27FC236}">
                <a16:creationId xmlns:a16="http://schemas.microsoft.com/office/drawing/2014/main" id="{0F02136E-1E23-46F1-A7C8-AD29BFE96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025" y="6163349"/>
            <a:ext cx="2052471" cy="57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Zobrazit zdrojový obrázek">
            <a:extLst>
              <a:ext uri="{FF2B5EF4-FFF2-40B4-BE49-F238E27FC236}">
                <a16:creationId xmlns:a16="http://schemas.microsoft.com/office/drawing/2014/main" id="{D04FEE4D-AD10-4045-A648-C882E33DF6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5" t="15319" r="5081" b="15853"/>
          <a:stretch>
            <a:fillRect/>
          </a:stretch>
        </p:blipFill>
        <p:spPr bwMode="auto">
          <a:xfrm>
            <a:off x="451948" y="6163349"/>
            <a:ext cx="3200077" cy="69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008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71600"/>
            <a:ext cx="8596668" cy="5361709"/>
          </a:xfrm>
        </p:spPr>
        <p:txBody>
          <a:bodyPr>
            <a:normAutofit/>
          </a:bodyPr>
          <a:lstStyle/>
          <a:p>
            <a:pPr algn="just"/>
            <a:r>
              <a:rPr lang="cs-CZ" sz="1600" dirty="0"/>
              <a:t>Žadatel vždy obec nebo svazek obcí v případě, že je žadatelem NNO, je nutná historie subjektu </a:t>
            </a:r>
          </a:p>
          <a:p>
            <a:pPr algn="just"/>
            <a:r>
              <a:rPr lang="cs-CZ" sz="1600" dirty="0"/>
              <a:t>Podpora základních služeb a obnovy vesnic ve venkovských oblastech</a:t>
            </a:r>
          </a:p>
          <a:p>
            <a:pPr algn="just"/>
            <a:r>
              <a:rPr lang="cs-CZ" sz="1600" dirty="0"/>
              <a:t>Výše dotační podpory </a:t>
            </a:r>
          </a:p>
          <a:p>
            <a:pPr lvl="1" algn="just"/>
            <a:r>
              <a:rPr lang="cs-CZ" sz="1400" dirty="0"/>
              <a:t>80 % </a:t>
            </a:r>
          </a:p>
          <a:p>
            <a:pPr algn="just"/>
            <a:r>
              <a:rPr lang="cs-CZ" sz="1600" dirty="0"/>
              <a:t>Režim podpory </a:t>
            </a:r>
          </a:p>
          <a:p>
            <a:pPr lvl="1" algn="just"/>
            <a:r>
              <a:rPr lang="cs-CZ" i="1" dirty="0"/>
              <a:t>de </a:t>
            </a:r>
            <a:r>
              <a:rPr lang="cs-CZ" i="1" dirty="0" err="1"/>
              <a:t>minimis</a:t>
            </a:r>
            <a:r>
              <a:rPr lang="cs-CZ" i="1" dirty="0"/>
              <a:t> </a:t>
            </a:r>
            <a:r>
              <a:rPr lang="cs-CZ" dirty="0"/>
              <a:t>(obchody, kulturní a spolková zařízení včetně knihoven, muzea) nebo nezakládá veřejnou podporu (stezky, veřejná prostranství) u stejného režimu, možnost kombinovat kódy způsobilých výdajů </a:t>
            </a:r>
          </a:p>
          <a:p>
            <a:pPr algn="just"/>
            <a:r>
              <a:rPr lang="cs-CZ" sz="1600" dirty="0"/>
              <a:t>Podmínky </a:t>
            </a:r>
          </a:p>
          <a:p>
            <a:pPr lvl="1" algn="just"/>
            <a:r>
              <a:rPr lang="cs-CZ" dirty="0"/>
              <a:t>projekt je v souladu s plánem rozvoje obce</a:t>
            </a:r>
          </a:p>
          <a:p>
            <a:pPr lvl="1" algn="just"/>
            <a:r>
              <a:rPr lang="cs-CZ" dirty="0"/>
              <a:t>projekt je v souladu s příslušnou strategií limit pro doplňující výdaje ve výši 30 %</a:t>
            </a:r>
          </a:p>
          <a:p>
            <a:pPr lvl="1" algn="just"/>
            <a:r>
              <a:rPr lang="cs-CZ" dirty="0"/>
              <a:t>Individuální podmínky v závislosti na dotační projekt </a:t>
            </a:r>
          </a:p>
        </p:txBody>
      </p:sp>
      <p:pic>
        <p:nvPicPr>
          <p:cNvPr id="7" name="Picture 4" descr="Zobrazit zdrojový obrázek">
            <a:extLst>
              <a:ext uri="{FF2B5EF4-FFF2-40B4-BE49-F238E27FC236}">
                <a16:creationId xmlns:a16="http://schemas.microsoft.com/office/drawing/2014/main" id="{BE44EEB7-5F0D-4307-9E71-76C5E8B4D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025" y="6163349"/>
            <a:ext cx="2052471" cy="57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Zobrazit zdrojový obrázek">
            <a:extLst>
              <a:ext uri="{FF2B5EF4-FFF2-40B4-BE49-F238E27FC236}">
                <a16:creationId xmlns:a16="http://schemas.microsoft.com/office/drawing/2014/main" id="{A41A4372-DB69-41DB-8F4F-E16DB2BF36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5" t="15319" r="5081" b="15853"/>
          <a:stretch>
            <a:fillRect/>
          </a:stretch>
        </p:blipFill>
        <p:spPr bwMode="auto">
          <a:xfrm>
            <a:off x="451948" y="6163349"/>
            <a:ext cx="3200077" cy="69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058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dirty="0"/>
              <a:t>a) Veřejná prostranství v obcích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63579"/>
            <a:ext cx="8596668" cy="4677783"/>
          </a:xfrm>
        </p:spPr>
        <p:txBody>
          <a:bodyPr>
            <a:normAutofit/>
          </a:bodyPr>
          <a:lstStyle/>
          <a:p>
            <a:pPr algn="just"/>
            <a:r>
              <a:rPr lang="cs-CZ" sz="1600" b="1" dirty="0"/>
              <a:t>Oblasti podpory: </a:t>
            </a:r>
            <a:r>
              <a:rPr lang="cs-CZ" sz="1400" dirty="0"/>
              <a:t>podpora je zaměřena na veřejná prostranství  (náměstí, návsi, tržiště, navazující prostranství obecního úřadu, pošty, kostela, hřbitova, železniční stanice a dalších objektů občanské vybavenosti, které jsou ve vlastnictví obce</a:t>
            </a:r>
            <a:r>
              <a:rPr lang="cs-CZ" sz="1600" dirty="0"/>
              <a:t>)</a:t>
            </a:r>
            <a:endParaRPr lang="cs-CZ" sz="1600" b="1" dirty="0"/>
          </a:p>
          <a:p>
            <a:pPr algn="just"/>
            <a:r>
              <a:rPr lang="cs-CZ" sz="1600" b="1" dirty="0"/>
              <a:t>Způsobilé výdaje</a:t>
            </a:r>
          </a:p>
          <a:p>
            <a:pPr lvl="1" algn="just"/>
            <a:r>
              <a:rPr lang="cs-CZ" sz="1400" dirty="0"/>
              <a:t>vytváření/rekonstrukce veřejných prostranství obce zejména úprava povrchů (včetně zatravnění), osvětlení, oplocení a venkovní mobiliář</a:t>
            </a:r>
          </a:p>
          <a:p>
            <a:pPr lvl="1" algn="just"/>
            <a:r>
              <a:rPr lang="cs-CZ" sz="1400" dirty="0"/>
              <a:t>Vytváření/doplnění solitérních prvků sloužících k dotvoření celkového charakteru veřejného prostranství  - vodní prvky (kašny, fontány…)</a:t>
            </a:r>
          </a:p>
          <a:p>
            <a:pPr lvl="1" algn="just"/>
            <a:r>
              <a:rPr lang="cs-CZ" sz="1400" dirty="0"/>
              <a:t>Doplňující výdaje jako součást projektu (parkoviště, odstavné a manipulační plochy) - maximálně 30 % projektu</a:t>
            </a:r>
          </a:p>
          <a:p>
            <a:pPr algn="just"/>
            <a:r>
              <a:rPr lang="cs-CZ" sz="1600" b="1" dirty="0"/>
              <a:t>Podmínky</a:t>
            </a:r>
          </a:p>
          <a:p>
            <a:pPr lvl="1" algn="just"/>
            <a:r>
              <a:rPr lang="cs-CZ" sz="1400" dirty="0"/>
              <a:t>Veřejné prostranství musí být součástí </a:t>
            </a:r>
            <a:r>
              <a:rPr lang="cs-CZ" sz="1400" dirty="0" err="1"/>
              <a:t>intravilánu</a:t>
            </a:r>
            <a:r>
              <a:rPr lang="cs-CZ" sz="1400" dirty="0"/>
              <a:t> obce</a:t>
            </a:r>
          </a:p>
          <a:p>
            <a:pPr lvl="1" algn="just"/>
            <a:r>
              <a:rPr lang="cs-CZ" sz="1400" dirty="0"/>
              <a:t>Předmět dotace musí být veřejně dostupný a nesmí být zpoplatněn</a:t>
            </a:r>
          </a:p>
          <a:p>
            <a:pPr lvl="1" algn="just"/>
            <a:r>
              <a:rPr lang="cs-CZ" sz="1400" dirty="0"/>
              <a:t>Nezpůsobilými výdaji jsou nástupiště zastávek veřejné dopravy, nákup/výsadba a ošetřování dřevin a nová výstavba pomníků</a:t>
            </a:r>
          </a:p>
        </p:txBody>
      </p:sp>
      <p:pic>
        <p:nvPicPr>
          <p:cNvPr id="6" name="Picture 4" descr="Zobrazit zdrojový obrázek">
            <a:extLst>
              <a:ext uri="{FF2B5EF4-FFF2-40B4-BE49-F238E27FC236}">
                <a16:creationId xmlns:a16="http://schemas.microsoft.com/office/drawing/2014/main" id="{F3EE58AA-6B82-4BF0-BC1C-2A6B5E752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025" y="6163349"/>
            <a:ext cx="2052471" cy="57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Zobrazit zdrojový obrázek">
            <a:extLst>
              <a:ext uri="{FF2B5EF4-FFF2-40B4-BE49-F238E27FC236}">
                <a16:creationId xmlns:a16="http://schemas.microsoft.com/office/drawing/2014/main" id="{38AD55FD-521B-411D-9C21-6203913361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5" t="15319" r="5081" b="15853"/>
          <a:stretch>
            <a:fillRect/>
          </a:stretch>
        </p:blipFill>
        <p:spPr bwMode="auto">
          <a:xfrm>
            <a:off x="451948" y="6163349"/>
            <a:ext cx="3200077" cy="69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941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b) Mateřské a základní školy</a:t>
            </a:r>
            <a:br>
              <a:rPr lang="cs-CZ" sz="66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82262"/>
            <a:ext cx="8596668" cy="4288221"/>
          </a:xfrm>
        </p:spPr>
        <p:txBody>
          <a:bodyPr>
            <a:noAutofit/>
          </a:bodyPr>
          <a:lstStyle/>
          <a:p>
            <a:r>
              <a:rPr lang="cs-CZ" sz="1600" b="1" dirty="0"/>
              <a:t>Oblasti dotace: </a:t>
            </a:r>
            <a:r>
              <a:rPr lang="cs-CZ" sz="1400" dirty="0"/>
              <a:t>podpora zahrnuje investice do mateřských a základních škol nenavyšující kapacitu zařízení</a:t>
            </a:r>
            <a:endParaRPr lang="cs-CZ" sz="1600" dirty="0"/>
          </a:p>
          <a:p>
            <a:r>
              <a:rPr lang="cs-CZ" sz="1600" b="1" dirty="0"/>
              <a:t>Způsobilé výdaje</a:t>
            </a:r>
          </a:p>
          <a:p>
            <a:pPr lvl="1"/>
            <a:r>
              <a:rPr lang="cs-CZ" sz="1400" dirty="0"/>
              <a:t>Rekonstrukce/rozšíření MŠ/ZŠ a doprovodného stravovacího a hygienického zařízení; venkovní mobiliář a herní prvky</a:t>
            </a:r>
          </a:p>
          <a:p>
            <a:pPr lvl="1"/>
            <a:r>
              <a:rPr lang="cs-CZ" sz="1400" dirty="0"/>
              <a:t>Pořízení technologií a jiného vybavení MŠ/ZŠ</a:t>
            </a:r>
          </a:p>
          <a:p>
            <a:pPr lvl="1"/>
            <a:r>
              <a:rPr lang="cs-CZ" sz="1400" dirty="0"/>
              <a:t>Úprava povrchů, výstavba odstavných ploch a parkovacích stání, oplocení – maximálně 30 % projektu</a:t>
            </a:r>
          </a:p>
          <a:p>
            <a:r>
              <a:rPr lang="cs-CZ" sz="1600" b="1" dirty="0"/>
              <a:t>Podmínky</a:t>
            </a:r>
          </a:p>
          <a:p>
            <a:pPr lvl="1"/>
            <a:r>
              <a:rPr lang="cs-CZ" sz="1400" dirty="0"/>
              <a:t>V době realizace nedochází k navýšení kapacity MŠ či ZŠ</a:t>
            </a:r>
          </a:p>
          <a:p>
            <a:pPr lvl="1"/>
            <a:r>
              <a:rPr lang="cs-CZ" sz="1400" dirty="0"/>
              <a:t>V rámci ZŠ lze podpořit pouze kmenové učebny, sborovny, školní knihovny, technické místnosti, družiny a jídelny</a:t>
            </a:r>
            <a:r>
              <a:rPr lang="cs-CZ" sz="1600" b="1" dirty="0"/>
              <a:t> </a:t>
            </a:r>
          </a:p>
          <a:p>
            <a:pPr lvl="1"/>
            <a:r>
              <a:rPr lang="cs-CZ" sz="1400" dirty="0"/>
              <a:t>Projekt v souladu s Místním akčním plánem vzdělávání</a:t>
            </a:r>
          </a:p>
          <a:p>
            <a:pPr lvl="1"/>
            <a:r>
              <a:rPr lang="cs-CZ" sz="1400" dirty="0"/>
              <a:t>Nezpůsobilými výdaji jsou úpravy prostor sloužících pro sportovní aktivity, pořízení či opravy kotle apod.</a:t>
            </a:r>
          </a:p>
          <a:p>
            <a:pPr lvl="1"/>
            <a:r>
              <a:rPr lang="cs-CZ" sz="1400" dirty="0"/>
              <a:t>Předmět dotace musí být budován ve veřejném zájmu</a:t>
            </a:r>
          </a:p>
        </p:txBody>
      </p:sp>
      <p:pic>
        <p:nvPicPr>
          <p:cNvPr id="6" name="Picture 4" descr="Zobrazit zdrojový obrázek">
            <a:extLst>
              <a:ext uri="{FF2B5EF4-FFF2-40B4-BE49-F238E27FC236}">
                <a16:creationId xmlns:a16="http://schemas.microsoft.com/office/drawing/2014/main" id="{5AD7D4E3-047A-40D6-A9E1-E36B5F53E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025" y="6163349"/>
            <a:ext cx="2052471" cy="57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Zobrazit zdrojový obrázek">
            <a:extLst>
              <a:ext uri="{FF2B5EF4-FFF2-40B4-BE49-F238E27FC236}">
                <a16:creationId xmlns:a16="http://schemas.microsoft.com/office/drawing/2014/main" id="{3D92E4BE-A34C-46FE-8B10-A8BA486F9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5" t="15319" r="5081" b="15853"/>
          <a:stretch>
            <a:fillRect/>
          </a:stretch>
        </p:blipFill>
        <p:spPr bwMode="auto">
          <a:xfrm>
            <a:off x="451948" y="6163349"/>
            <a:ext cx="3200077" cy="69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751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e) Vybrané kulturní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63579"/>
            <a:ext cx="8596668" cy="4677783"/>
          </a:xfrm>
        </p:spPr>
        <p:txBody>
          <a:bodyPr>
            <a:normAutofit/>
          </a:bodyPr>
          <a:lstStyle/>
          <a:p>
            <a:pPr algn="just"/>
            <a:r>
              <a:rPr lang="cs-CZ" sz="1600" b="1" dirty="0"/>
              <a:t>Oblasti podpory: </a:t>
            </a:r>
            <a:r>
              <a:rPr lang="cs-CZ" sz="1400" dirty="0"/>
              <a:t>obnova a zhodnocení nemovitého kulturního dědictví venkova</a:t>
            </a:r>
            <a:endParaRPr lang="cs-CZ" sz="1600" dirty="0"/>
          </a:p>
          <a:p>
            <a:pPr algn="just"/>
            <a:r>
              <a:rPr lang="cs-CZ" sz="1600" b="1" dirty="0"/>
              <a:t>Způsobilé výdaje</a:t>
            </a:r>
            <a:r>
              <a:rPr lang="cs-CZ" sz="1600" dirty="0"/>
              <a:t> </a:t>
            </a:r>
          </a:p>
          <a:p>
            <a:pPr lvl="1" algn="just"/>
            <a:r>
              <a:rPr lang="cs-CZ" sz="1400" dirty="0"/>
              <a:t>Obnovení a zhodnocení kulturních objektů a prvků</a:t>
            </a:r>
          </a:p>
          <a:p>
            <a:pPr lvl="1" algn="just"/>
            <a:r>
              <a:rPr lang="cs-CZ" sz="1400" dirty="0"/>
              <a:t>Doplňující výdaje projektů (úprava povrchů, výstavba odstavných ploch a parkovacích stání, oplocení, venkovní mobiliář, informační tabule) –maximálně 30 % projektu</a:t>
            </a:r>
          </a:p>
          <a:p>
            <a:pPr lvl="1" algn="just"/>
            <a:r>
              <a:rPr lang="cs-CZ" sz="1400" dirty="0"/>
              <a:t>Nákup nemovitosti</a:t>
            </a:r>
          </a:p>
          <a:p>
            <a:pPr algn="just"/>
            <a:r>
              <a:rPr lang="cs-CZ" sz="1600" b="1" dirty="0"/>
              <a:t>Podmínky</a:t>
            </a:r>
          </a:p>
          <a:p>
            <a:pPr lvl="1" algn="just"/>
            <a:r>
              <a:rPr lang="cs-CZ" sz="1400" dirty="0"/>
              <a:t>Předmětem dotace nejsou památky zapsané na Seznam světového dědictví UNESNO včetně památek z Indikativního seznamu národních kulturních památek </a:t>
            </a:r>
            <a:r>
              <a:rPr lang="cs-CZ" sz="1400" dirty="0" err="1"/>
              <a:t>podporovatelných</a:t>
            </a:r>
            <a:r>
              <a:rPr lang="cs-CZ" sz="1400" dirty="0"/>
              <a:t> z IROP</a:t>
            </a:r>
          </a:p>
          <a:p>
            <a:pPr lvl="1" algn="just"/>
            <a:r>
              <a:rPr lang="cs-CZ" sz="1400" dirty="0"/>
              <a:t>Nemovitým kulturním dědictvím venkova se rozumí nemovité památky uvedené ve veřejně dostupném Ústředním seznamu kulturních památek České republiky</a:t>
            </a:r>
            <a:r>
              <a:rPr lang="cs-CZ" sz="1600" b="1" dirty="0"/>
              <a:t> </a:t>
            </a:r>
          </a:p>
          <a:p>
            <a:pPr lvl="1" algn="just"/>
            <a:r>
              <a:rPr lang="cs-CZ" sz="1400" dirty="0"/>
              <a:t>Projekt musí být v souladu s odborným stanoviskem Národního památkového ústavu</a:t>
            </a:r>
          </a:p>
          <a:p>
            <a:pPr lvl="1" algn="just"/>
            <a:r>
              <a:rPr lang="cs-CZ" sz="1400" dirty="0"/>
              <a:t>Kulturní památka musí být ve vlastnictví nebo s min. 50 % spoluvlastnickým podílem</a:t>
            </a:r>
          </a:p>
        </p:txBody>
      </p:sp>
      <p:pic>
        <p:nvPicPr>
          <p:cNvPr id="6" name="Picture 4" descr="Zobrazit zdrojový obrázek">
            <a:extLst>
              <a:ext uri="{FF2B5EF4-FFF2-40B4-BE49-F238E27FC236}">
                <a16:creationId xmlns:a16="http://schemas.microsoft.com/office/drawing/2014/main" id="{50408816-FA5F-46AE-BEA3-776FC4C2DB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025" y="6163349"/>
            <a:ext cx="2052471" cy="57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Zobrazit zdrojový obrázek">
            <a:extLst>
              <a:ext uri="{FF2B5EF4-FFF2-40B4-BE49-F238E27FC236}">
                <a16:creationId xmlns:a16="http://schemas.microsoft.com/office/drawing/2014/main" id="{453A9726-574F-444D-A914-6C90C7B165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5" t="15319" r="5081" b="15853"/>
          <a:stretch>
            <a:fillRect/>
          </a:stretch>
        </p:blipFill>
        <p:spPr bwMode="auto">
          <a:xfrm>
            <a:off x="451948" y="6163349"/>
            <a:ext cx="3200077" cy="69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428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92505"/>
            <a:ext cx="9733992" cy="1737895"/>
          </a:xfrm>
        </p:spPr>
        <p:txBody>
          <a:bodyPr/>
          <a:lstStyle/>
          <a:p>
            <a:r>
              <a:rPr lang="cs-CZ" dirty="0"/>
              <a:t>f) Kulturní a spolková zařízení včetně knihoven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63579"/>
            <a:ext cx="8596668" cy="4677783"/>
          </a:xfrm>
        </p:spPr>
        <p:txBody>
          <a:bodyPr>
            <a:normAutofit fontScale="92500" lnSpcReduction="20000"/>
          </a:bodyPr>
          <a:lstStyle/>
          <a:p>
            <a:r>
              <a:rPr lang="cs-CZ" sz="1700" b="1" dirty="0"/>
              <a:t>Oblasti podpory:</a:t>
            </a:r>
            <a:r>
              <a:rPr lang="cs-CZ" sz="1700" dirty="0"/>
              <a:t> </a:t>
            </a:r>
            <a:r>
              <a:rPr lang="cs-CZ" sz="1500" dirty="0"/>
              <a:t>investice do staveb a vybavení pro kulturní a spolkovou činnost (obecní, kulturní, spolkové a víceúčelové domy, společenské, koncertní a divadelní sály, kina, klubovny, sokolovny a orlovny) včetně obecních knihoven</a:t>
            </a:r>
            <a:r>
              <a:rPr lang="cs-CZ" sz="1500" b="1" dirty="0"/>
              <a:t> </a:t>
            </a:r>
            <a:endParaRPr lang="cs-CZ" sz="1700" dirty="0"/>
          </a:p>
          <a:p>
            <a:r>
              <a:rPr lang="cs-CZ" sz="1700" b="1" dirty="0"/>
              <a:t>Způsobilé výdaje</a:t>
            </a:r>
          </a:p>
          <a:p>
            <a:pPr lvl="1"/>
            <a:r>
              <a:rPr lang="cs-CZ" sz="1500" dirty="0"/>
              <a:t>Rekonstrukce/obnova rozšíření kulturního a spolkového zařízení i příslušného zázemí (šatny, umývárny, toalety) včetně obecních knihoven</a:t>
            </a:r>
          </a:p>
          <a:p>
            <a:pPr lvl="1"/>
            <a:r>
              <a:rPr lang="cs-CZ" sz="1500" dirty="0"/>
              <a:t>Mobilní stavby – stavební buňky či jiné mobilní stavby pro klubovny</a:t>
            </a:r>
          </a:p>
          <a:p>
            <a:pPr lvl="1"/>
            <a:r>
              <a:rPr lang="cs-CZ" sz="1500" dirty="0"/>
              <a:t>Pořízení technologií a dalšího vybavení pro kulturní a spolkovou činnost včetně obecních knihoven</a:t>
            </a:r>
          </a:p>
          <a:p>
            <a:pPr lvl="1"/>
            <a:r>
              <a:rPr lang="cs-CZ" sz="1500" dirty="0"/>
              <a:t>Mobilní zařízení pro kulturní akce pro veřejnost (velkokapacitní stany, party stany, nůžkové stany), pódia včetně zastřešení, pivní sety, mobilní toalety, </a:t>
            </a:r>
            <a:r>
              <a:rPr lang="cs-CZ" sz="1500" dirty="0" err="1"/>
              <a:t>ozvučovací</a:t>
            </a:r>
            <a:r>
              <a:rPr lang="cs-CZ" sz="1500" dirty="0"/>
              <a:t>, osvětlovací a projekční technika apod.</a:t>
            </a:r>
          </a:p>
          <a:p>
            <a:pPr lvl="1"/>
            <a:r>
              <a:rPr lang="cs-CZ" sz="1500" dirty="0"/>
              <a:t>Úprava povrchů,výstavba odstavných ploch a parkovacích stání, oplocení, venkovní mobiliář, informační tabule – maximálně 30 % projektu</a:t>
            </a:r>
            <a:endParaRPr lang="cs-CZ" sz="1700" dirty="0"/>
          </a:p>
          <a:p>
            <a:r>
              <a:rPr lang="cs-CZ" sz="1700" b="1" dirty="0">
                <a:solidFill>
                  <a:schemeClr val="tx1"/>
                </a:solidFill>
              </a:rPr>
              <a:t>Podmínky</a:t>
            </a:r>
          </a:p>
          <a:p>
            <a:pPr lvl="1"/>
            <a:r>
              <a:rPr lang="cs-CZ" sz="1500" dirty="0">
                <a:solidFill>
                  <a:schemeClr val="tx1"/>
                </a:solidFill>
              </a:rPr>
              <a:t>Nezpůsobilými výdaji jsou hřiště a prostory sloužící pro sportovní aktivity</a:t>
            </a:r>
          </a:p>
          <a:p>
            <a:pPr lvl="1"/>
            <a:r>
              <a:rPr lang="cs-CZ" sz="1500" dirty="0">
                <a:solidFill>
                  <a:schemeClr val="tx1"/>
                </a:solidFill>
              </a:rPr>
              <a:t>Nebudou podporovány projekty, u kterých způsobilé výdaje na stavební dotace a technologické úpravy opláštění budovy přesahují 200 000 Kč</a:t>
            </a:r>
          </a:p>
        </p:txBody>
      </p:sp>
      <p:pic>
        <p:nvPicPr>
          <p:cNvPr id="6" name="Picture 4" descr="Zobrazit zdrojový obrázek">
            <a:extLst>
              <a:ext uri="{FF2B5EF4-FFF2-40B4-BE49-F238E27FC236}">
                <a16:creationId xmlns:a16="http://schemas.microsoft.com/office/drawing/2014/main" id="{3E77034E-C77E-4F9C-B179-713B1A588E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025" y="6163349"/>
            <a:ext cx="2052471" cy="57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Zobrazit zdrojový obrázek">
            <a:extLst>
              <a:ext uri="{FF2B5EF4-FFF2-40B4-BE49-F238E27FC236}">
                <a16:creationId xmlns:a16="http://schemas.microsoft.com/office/drawing/2014/main" id="{D990098D-C4B8-4545-8B4B-165CF01EE6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5" t="15319" r="5081" b="15853"/>
          <a:stretch>
            <a:fillRect/>
          </a:stretch>
        </p:blipFill>
        <p:spPr bwMode="auto">
          <a:xfrm>
            <a:off x="451948" y="6163349"/>
            <a:ext cx="3200077" cy="69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027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25642"/>
            <a:ext cx="9733992" cy="1304758"/>
          </a:xfrm>
        </p:spPr>
        <p:txBody>
          <a:bodyPr/>
          <a:lstStyle/>
          <a:p>
            <a:r>
              <a:rPr lang="cs-CZ" dirty="0"/>
              <a:t>ČASTÉ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63579"/>
            <a:ext cx="8596668" cy="4677783"/>
          </a:xfrm>
        </p:spPr>
        <p:txBody>
          <a:bodyPr>
            <a:normAutofit/>
          </a:bodyPr>
          <a:lstStyle/>
          <a:p>
            <a:r>
              <a:rPr lang="cs-CZ" dirty="0"/>
              <a:t>Opláštění budovy </a:t>
            </a:r>
          </a:p>
          <a:p>
            <a:pPr lvl="1"/>
            <a:r>
              <a:rPr lang="cs-CZ" dirty="0"/>
              <a:t>Je chápáno jako svrchní plášť celé budovy, např. zateplení, fasáda, střecha, okna, vstupní dveře, obvodní zdivo, krovy </a:t>
            </a:r>
          </a:p>
          <a:p>
            <a:pPr lvl="1"/>
            <a:r>
              <a:rPr lang="cs-CZ" dirty="0"/>
              <a:t>Na obnovu střechy hasičské zbrojnice je uplatněn limit CZV (celkové způsobilé výdaje) a to ve výši 200.tis. Kč (střecha je považována za součást opláštění budovy) </a:t>
            </a:r>
          </a:p>
          <a:p>
            <a:r>
              <a:rPr lang="cs-CZ" dirty="0"/>
              <a:t>Veřejná prostranství obcí </a:t>
            </a:r>
          </a:p>
          <a:p>
            <a:pPr lvl="1"/>
            <a:r>
              <a:rPr lang="cs-CZ" dirty="0"/>
              <a:t>V rámci tohoto záměru mohou být podpořena veřejná prostranství obce a další objekty občanské vybavenosti, které jsou ve vlastnictví obce. To znamená, že např., pokud bude v obci stát poliklinika, která bude ve vlastnictví obce, je možné v rámci tohoto článku podpořit investice do bezprostředního okolí (nemovitost, parcela) této polikliniky, ke kterému může mít obec již pouze některý z těchto právních vztahů: vlastnictví, spoluvlastnictví s min.50 % spoluvlastnickým podílem, věcné břemeno a právo stavby </a:t>
            </a:r>
          </a:p>
          <a:p>
            <a:r>
              <a:rPr lang="cs-CZ" b="1" dirty="0">
                <a:solidFill>
                  <a:srgbClr val="FF0000"/>
                </a:solidFill>
              </a:rPr>
              <a:t>Pokud objekt občanské vybavenosti není ve vlastnictví obce nelze investice do jejího okolí podpořit.</a:t>
            </a:r>
          </a:p>
        </p:txBody>
      </p:sp>
      <p:pic>
        <p:nvPicPr>
          <p:cNvPr id="7" name="Picture 4" descr="Zobrazit zdrojový obrázek">
            <a:extLst>
              <a:ext uri="{FF2B5EF4-FFF2-40B4-BE49-F238E27FC236}">
                <a16:creationId xmlns:a16="http://schemas.microsoft.com/office/drawing/2014/main" id="{12BE42C4-DCD4-4A27-95F0-1A691B611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025" y="6163349"/>
            <a:ext cx="2052471" cy="57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Zobrazit zdrojový obrázek">
            <a:extLst>
              <a:ext uri="{FF2B5EF4-FFF2-40B4-BE49-F238E27FC236}">
                <a16:creationId xmlns:a16="http://schemas.microsoft.com/office/drawing/2014/main" id="{6BFE2A59-63FA-4E0E-86C8-8FACC962C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5" t="15319" r="5081" b="15853"/>
          <a:stretch>
            <a:fillRect/>
          </a:stretch>
        </p:blipFill>
        <p:spPr bwMode="auto">
          <a:xfrm>
            <a:off x="451948" y="6163349"/>
            <a:ext cx="3200077" cy="69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2007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25642"/>
            <a:ext cx="9733992" cy="1304758"/>
          </a:xfrm>
        </p:spPr>
        <p:txBody>
          <a:bodyPr/>
          <a:lstStyle/>
          <a:p>
            <a:r>
              <a:rPr lang="cs-CZ" dirty="0"/>
              <a:t>ČASTÉ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63580"/>
            <a:ext cx="8596668" cy="4574766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Soulad se strategií obce </a:t>
            </a:r>
          </a:p>
          <a:p>
            <a:pPr lvl="1" algn="just"/>
            <a:r>
              <a:rPr lang="cs-CZ" dirty="0"/>
              <a:t>I v případě svazku obcí se musí dokládat soulad s plánem rozvoje obce, dokonce všech obcí dotčených realizací projektu </a:t>
            </a:r>
          </a:p>
          <a:p>
            <a:pPr algn="just"/>
            <a:r>
              <a:rPr lang="cs-CZ" dirty="0"/>
              <a:t>Zatravnění </a:t>
            </a:r>
          </a:p>
          <a:p>
            <a:pPr lvl="1" algn="just"/>
            <a:r>
              <a:rPr lang="cs-CZ" dirty="0"/>
              <a:t>V rámci zatravnění je osivo trav, případně sadba květin způsobilým výdajem </a:t>
            </a:r>
          </a:p>
          <a:p>
            <a:pPr lvl="1" algn="just"/>
            <a:r>
              <a:rPr lang="cs-CZ" dirty="0"/>
              <a:t>Osivo a sadba je nezpůsobilým výdajem v případě zemědělských investic, tedy ve čl.20, kde není předpokládané zemědělské investice a ani zemědělské využití daných ploch</a:t>
            </a:r>
          </a:p>
          <a:p>
            <a:pPr algn="just"/>
            <a:r>
              <a:rPr lang="cs-CZ" dirty="0"/>
              <a:t>Dětské hřiště </a:t>
            </a:r>
          </a:p>
          <a:p>
            <a:pPr lvl="1" algn="just"/>
            <a:r>
              <a:rPr lang="cs-CZ" dirty="0"/>
              <a:t>Pokud by šlo o veřejné prostranství (čl. 20/ a), nebylo by možné vybudovat kompletní oplocení hřiště </a:t>
            </a:r>
          </a:p>
          <a:p>
            <a:pPr lvl="1" algn="just"/>
            <a:r>
              <a:rPr lang="cs-CZ" dirty="0"/>
              <a:t>Je podporována pouze obnova či doplnění solitérních herních prvků </a:t>
            </a:r>
          </a:p>
          <a:p>
            <a:pPr lvl="1" algn="just"/>
            <a:r>
              <a:rPr lang="cs-CZ" dirty="0"/>
              <a:t>Pokud by mělo být nové hřiště propojeno se stávajícím hřištěm MŠ (čl. 20/b), muselo by být určeno výhradně pro děti z MŠ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6" name="Picture 4" descr="Zobrazit zdrojový obrázek">
            <a:extLst>
              <a:ext uri="{FF2B5EF4-FFF2-40B4-BE49-F238E27FC236}">
                <a16:creationId xmlns:a16="http://schemas.microsoft.com/office/drawing/2014/main" id="{B639816D-F83B-43A9-9D92-3F3C590C14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025" y="6163349"/>
            <a:ext cx="2052471" cy="57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Zobrazit zdrojový obrázek">
            <a:extLst>
              <a:ext uri="{FF2B5EF4-FFF2-40B4-BE49-F238E27FC236}">
                <a16:creationId xmlns:a16="http://schemas.microsoft.com/office/drawing/2014/main" id="{F4B79BE7-ACEB-4770-90F3-C1456EF16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5" t="15319" r="5081" b="15853"/>
          <a:stretch>
            <a:fillRect/>
          </a:stretch>
        </p:blipFill>
        <p:spPr bwMode="auto">
          <a:xfrm>
            <a:off x="451948" y="6163349"/>
            <a:ext cx="3200077" cy="69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96310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328</TotalTime>
  <Words>1155</Words>
  <Application>Microsoft Office PowerPoint</Application>
  <PresentationFormat>Širokoúhlá obrazovka</PresentationFormat>
  <Paragraphs>84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verdana</vt:lpstr>
      <vt:lpstr>Wingdings 3</vt:lpstr>
      <vt:lpstr>Fazeta</vt:lpstr>
      <vt:lpstr>PROGRAM ROZVOJE VENKOVA – článek 20</vt:lpstr>
      <vt:lpstr>Prezentace aplikace PowerPoint</vt:lpstr>
      <vt:lpstr>ZÁKLADNÍ PODMÍNKY</vt:lpstr>
      <vt:lpstr>a) Veřejná prostranství v obcích</vt:lpstr>
      <vt:lpstr>b) Mateřské a základní školy </vt:lpstr>
      <vt:lpstr>e) Vybrané kulturní památky</vt:lpstr>
      <vt:lpstr>f) Kulturní a spolková zařízení včetně knihoven</vt:lpstr>
      <vt:lpstr>ČASTÉ DOTAZY</vt:lpstr>
      <vt:lpstr>ČASTÉ DOTAZY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Bc. Vlastimil Mílek</dc:creator>
  <cp:lastModifiedBy>Iveta Kopcova</cp:lastModifiedBy>
  <cp:revision>37</cp:revision>
  <dcterms:created xsi:type="dcterms:W3CDTF">2021-10-13T09:53:58Z</dcterms:created>
  <dcterms:modified xsi:type="dcterms:W3CDTF">2022-01-16T17:48:41Z</dcterms:modified>
</cp:coreProperties>
</file>